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0" r:id="rId3"/>
    <p:sldId id="260" r:id="rId4"/>
    <p:sldId id="268" r:id="rId5"/>
    <p:sldId id="267" r:id="rId6"/>
    <p:sldId id="269" r:id="rId7"/>
    <p:sldId id="257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745D-FA30-3CE1-B7F4-B9588F52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D702B-EE9A-0336-8AA4-0028B802D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1" y="0"/>
            <a:ext cx="8610600" cy="68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7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9C09-9794-AEF9-D9A1-A6708578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61850F-CAA0-89CA-2AFA-8BE0105E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C30-1ADA-38A5-2B80-F18EDD4C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E2AD1C-F817-EBE3-1565-AAE0B2B72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563" y="2193925"/>
            <a:ext cx="590287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8101-408D-B672-D096-BD75E8FD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10C7-241A-BCBC-15B1-F225A29D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276475"/>
            <a:ext cx="3314700" cy="2305050"/>
          </a:xfrm>
          <a:prstGeom prst="rect">
            <a:avLst/>
          </a:prstGeom>
        </p:spPr>
      </p:pic>
      <p:pic>
        <p:nvPicPr>
          <p:cNvPr id="1026" name="Picture 2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D5DD5D1E-DF58-F8B6-0BB8-C5E3C8B43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4" y="295288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3EAE02AC-0139-0928-FE35-E692666A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7" y="282315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C13FE-9D7E-A356-0E8D-9A88E2C8C48E}"/>
              </a:ext>
            </a:extLst>
          </p:cNvPr>
          <p:cNvSpPr txBox="1"/>
          <p:nvPr/>
        </p:nvSpPr>
        <p:spPr>
          <a:xfrm>
            <a:off x="4125393" y="554512"/>
            <a:ext cx="190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Neurofibroma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097ECE-6C9D-122A-F7A7-2AE480D6B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099" y="1215445"/>
            <a:ext cx="2131501" cy="2131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32CC4-B704-568A-F3AE-4864BC7ECB8E}"/>
              </a:ext>
            </a:extLst>
          </p:cNvPr>
          <p:cNvSpPr txBox="1"/>
          <p:nvPr/>
        </p:nvSpPr>
        <p:spPr>
          <a:xfrm>
            <a:off x="9523875" y="3934163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Meningioma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F764E-B4E0-BA90-7607-FDAF71C21CE8}"/>
              </a:ext>
            </a:extLst>
          </p:cNvPr>
          <p:cNvSpPr txBox="1"/>
          <p:nvPr/>
        </p:nvSpPr>
        <p:spPr>
          <a:xfrm>
            <a:off x="10387245" y="2763754"/>
            <a:ext cx="14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Astrocytoma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4EAC6-62BD-7BD5-0E91-091649529EED}"/>
              </a:ext>
            </a:extLst>
          </p:cNvPr>
          <p:cNvSpPr txBox="1"/>
          <p:nvPr/>
        </p:nvSpPr>
        <p:spPr>
          <a:xfrm>
            <a:off x="10867461" y="2227099"/>
            <a:ext cx="111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Gliomas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559265-898E-D6FD-FEB6-E8E9C0E39DF0}"/>
              </a:ext>
            </a:extLst>
          </p:cNvPr>
          <p:cNvSpPr txBox="1"/>
          <p:nvPr/>
        </p:nvSpPr>
        <p:spPr>
          <a:xfrm>
            <a:off x="7285112" y="277917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Medulloblastoma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787CF-B018-3121-ECFB-03CD9A93604D}"/>
              </a:ext>
            </a:extLst>
          </p:cNvPr>
          <p:cNvSpPr txBox="1"/>
          <p:nvPr/>
        </p:nvSpPr>
        <p:spPr>
          <a:xfrm>
            <a:off x="9812031" y="1058228"/>
            <a:ext cx="166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Ependymoma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C5BC8-F87C-E57B-2BAE-A40AD1AF8E46}"/>
              </a:ext>
            </a:extLst>
          </p:cNvPr>
          <p:cNvSpPr txBox="1"/>
          <p:nvPr/>
        </p:nvSpPr>
        <p:spPr>
          <a:xfrm>
            <a:off x="10213247" y="1487252"/>
            <a:ext cx="160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Glioblastoma multiforme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BC4DF-605F-216C-2B5A-2329383407FF}"/>
              </a:ext>
            </a:extLst>
          </p:cNvPr>
          <p:cNvSpPr txBox="1"/>
          <p:nvPr/>
        </p:nvSpPr>
        <p:spPr>
          <a:xfrm>
            <a:off x="1053785" y="1392663"/>
            <a:ext cx="20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Oligodendroglioma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C001E-3459-94F3-EC1C-E5936F01E719}"/>
              </a:ext>
            </a:extLst>
          </p:cNvPr>
          <p:cNvSpPr txBox="1"/>
          <p:nvPr/>
        </p:nvSpPr>
        <p:spPr>
          <a:xfrm>
            <a:off x="197452" y="1937940"/>
            <a:ext cx="212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Craniopharyngioma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F59E63-1AA2-21BB-3842-6C2C9A3B546A}"/>
              </a:ext>
            </a:extLst>
          </p:cNvPr>
          <p:cNvSpPr txBox="1"/>
          <p:nvPr/>
        </p:nvSpPr>
        <p:spPr>
          <a:xfrm>
            <a:off x="85625" y="2623451"/>
            <a:ext cx="239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Pituitary adenoma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CAE47B-2FDA-6C3F-DD6F-5724C0044693}"/>
              </a:ext>
            </a:extLst>
          </p:cNvPr>
          <p:cNvSpPr txBox="1"/>
          <p:nvPr/>
        </p:nvSpPr>
        <p:spPr>
          <a:xfrm>
            <a:off x="237859" y="3365890"/>
            <a:ext cx="2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Brainstem glioma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1DE31-5B23-47C9-8136-60FEB8CA2504}"/>
              </a:ext>
            </a:extLst>
          </p:cNvPr>
          <p:cNvSpPr txBox="1"/>
          <p:nvPr/>
        </p:nvSpPr>
        <p:spPr>
          <a:xfrm>
            <a:off x="527441" y="3923663"/>
            <a:ext cx="167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Schwannoma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E5DCBC-BD9C-5D59-5DB9-EB1E591E8FB6}"/>
              </a:ext>
            </a:extLst>
          </p:cNvPr>
          <p:cNvSpPr txBox="1"/>
          <p:nvPr/>
        </p:nvSpPr>
        <p:spPr>
          <a:xfrm>
            <a:off x="930199" y="4897577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Vestibular schwannoma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7F7809-DC67-0E85-59DA-571132082FA5}"/>
              </a:ext>
            </a:extLst>
          </p:cNvPr>
          <p:cNvSpPr txBox="1"/>
          <p:nvPr/>
        </p:nvSpPr>
        <p:spPr>
          <a:xfrm>
            <a:off x="2007467" y="5616069"/>
            <a:ext cx="167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Pilocytic astrocytoma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BBEB1-ADC9-39EA-230A-CA5E88384298}"/>
              </a:ext>
            </a:extLst>
          </p:cNvPr>
          <p:cNvSpPr txBox="1"/>
          <p:nvPr/>
        </p:nvSpPr>
        <p:spPr>
          <a:xfrm>
            <a:off x="3285394" y="5581936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Germ cell tumor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96E7F1-DD84-62C0-8187-EE1F45A893C9}"/>
              </a:ext>
            </a:extLst>
          </p:cNvPr>
          <p:cNvSpPr txBox="1"/>
          <p:nvPr/>
        </p:nvSpPr>
        <p:spPr>
          <a:xfrm>
            <a:off x="5075853" y="5596191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Primitive neuroectodermal tumor</a:t>
            </a:r>
            <a:endParaRPr lang="en-US" dirty="0"/>
          </a:p>
        </p:txBody>
      </p:sp>
      <p:sp>
        <p:nvSpPr>
          <p:cNvPr id="6144" name="TextBox 6143">
            <a:extLst>
              <a:ext uri="{FF2B5EF4-FFF2-40B4-BE49-F238E27FC236}">
                <a16:creationId xmlns:a16="http://schemas.microsoft.com/office/drawing/2014/main" id="{C03827C7-CED3-0629-8F96-60F40E75106C}"/>
              </a:ext>
            </a:extLst>
          </p:cNvPr>
          <p:cNvSpPr txBox="1"/>
          <p:nvPr/>
        </p:nvSpPr>
        <p:spPr>
          <a:xfrm>
            <a:off x="8411330" y="5616069"/>
            <a:ext cx="159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Anaplastic astrocytoma</a:t>
            </a:r>
          </a:p>
        </p:txBody>
      </p:sp>
      <p:sp>
        <p:nvSpPr>
          <p:cNvPr id="6145" name="TextBox 6144">
            <a:extLst>
              <a:ext uri="{FF2B5EF4-FFF2-40B4-BE49-F238E27FC236}">
                <a16:creationId xmlns:a16="http://schemas.microsoft.com/office/drawing/2014/main" id="{F15D90DC-B4AD-E8CF-6BC8-7467DD57AE26}"/>
              </a:ext>
            </a:extLst>
          </p:cNvPr>
          <p:cNvSpPr txBox="1"/>
          <p:nvPr/>
        </p:nvSpPr>
        <p:spPr>
          <a:xfrm>
            <a:off x="8571699" y="4455872"/>
            <a:ext cx="1697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Primary central nervous system lymphoma</a:t>
            </a: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4DCDDBDA-496B-9000-3E28-829DD2C72719}"/>
              </a:ext>
            </a:extLst>
          </p:cNvPr>
          <p:cNvSpPr txBox="1"/>
          <p:nvPr/>
        </p:nvSpPr>
        <p:spPr>
          <a:xfrm>
            <a:off x="8736756" y="686443"/>
            <a:ext cx="18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Mixed glioma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C7EA6D12-3295-F378-6168-E72665A455C9}"/>
              </a:ext>
            </a:extLst>
          </p:cNvPr>
          <p:cNvSpPr txBox="1"/>
          <p:nvPr/>
        </p:nvSpPr>
        <p:spPr>
          <a:xfrm>
            <a:off x="781536" y="4486524"/>
            <a:ext cx="1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Chordoma</a:t>
            </a:r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93DE9CEC-9D6F-29D8-E9F1-3D02B2A5B7DD}"/>
              </a:ext>
            </a:extLst>
          </p:cNvPr>
          <p:cNvSpPr txBox="1"/>
          <p:nvPr/>
        </p:nvSpPr>
        <p:spPr>
          <a:xfrm>
            <a:off x="6885991" y="5546525"/>
            <a:ext cx="175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diffuse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Google Sans"/>
              </a:rPr>
              <a:t>Astrocytomas</a:t>
            </a:r>
            <a:endParaRPr lang="en-US" b="1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0BF78FD7-E1C1-DC33-0807-EC2B3061FE19}"/>
              </a:ext>
            </a:extLst>
          </p:cNvPr>
          <p:cNvSpPr txBox="1"/>
          <p:nvPr/>
        </p:nvSpPr>
        <p:spPr>
          <a:xfrm>
            <a:off x="5278824" y="255487"/>
            <a:ext cx="210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Optic nerve glioma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747745F9-2137-BE7B-80B2-DCEA4CAEB3FB}"/>
              </a:ext>
            </a:extLst>
          </p:cNvPr>
          <p:cNvSpPr txBox="1"/>
          <p:nvPr/>
        </p:nvSpPr>
        <p:spPr>
          <a:xfrm>
            <a:off x="2554839" y="937449"/>
            <a:ext cx="227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Hemangioblastoma</a:t>
            </a:r>
          </a:p>
        </p:txBody>
      </p:sp>
      <p:sp>
        <p:nvSpPr>
          <p:cNvPr id="6153" name="TextBox 6152">
            <a:extLst>
              <a:ext uri="{FF2B5EF4-FFF2-40B4-BE49-F238E27FC236}">
                <a16:creationId xmlns:a16="http://schemas.microsoft.com/office/drawing/2014/main" id="{DD474773-B310-366B-B3E9-426B6180EB5F}"/>
              </a:ext>
            </a:extLst>
          </p:cNvPr>
          <p:cNvSpPr txBox="1"/>
          <p:nvPr/>
        </p:nvSpPr>
        <p:spPr>
          <a:xfrm>
            <a:off x="9959753" y="3208345"/>
            <a:ext cx="213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Choroid Plexus Tumors</a:t>
            </a:r>
          </a:p>
        </p:txBody>
      </p:sp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937-40EB-F24E-1F5B-120AF6B5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25" y="803834"/>
            <a:ext cx="8610599" cy="1303867"/>
          </a:xfrm>
        </p:spPr>
        <p:txBody>
          <a:bodyPr/>
          <a:lstStyle/>
          <a:p>
            <a:r>
              <a:rPr lang="en-US" dirty="0"/>
              <a:t>We will concentrate 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  <a:endParaRPr lang="en-US" b="0" i="0" dirty="0"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30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25%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benign</a:t>
            </a:r>
            <a:r>
              <a:rPr lang="en-US" b="0" i="0" dirty="0"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But they can cause the pituitary to make too few or too many hormones, causing problems in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30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9D78218F-3680-182C-F800-E4C22B76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92" y="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5AE6-0CEE-330A-A204-F263C65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970"/>
            <a:ext cx="8610600" cy="1293028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Glioma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B93D-C051-AA25-301C-6F640D0E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40" y="2194561"/>
            <a:ext cx="11061260" cy="339675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 Is a common type of tumor originating in the brain.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 are gliomas,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originate in the glial cells that surround and support neurons in the brain, including astrocytes, oligodendrocytes and ependymal cells.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There are different types of gliomas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	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Astrocytomas</a:t>
            </a:r>
            <a:endParaRPr lang="en-US" sz="180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Brain stem gliomas,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Ependymomas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Mixed 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Oligodendrogliomas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Optic pathway gliomas</a:t>
            </a:r>
          </a:p>
          <a:p>
            <a:endParaRPr lang="en-US" dirty="0"/>
          </a:p>
        </p:txBody>
      </p:sp>
      <p:pic>
        <p:nvPicPr>
          <p:cNvPr id="2050" name="Picture 2" descr="RACGP - Current management of cerebral gliomas">
            <a:extLst>
              <a:ext uri="{FF2B5EF4-FFF2-40B4-BE49-F238E27FC236}">
                <a16:creationId xmlns:a16="http://schemas.microsoft.com/office/drawing/2014/main" id="{03ACE5D3-456C-2C39-BC7D-6C7657FA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0"/>
            <a:ext cx="3501006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ioblastoma Multiforme (GBM): Advancing Treatment for a Dangerous Brain  Tumor | Johns Hopkins Medicine">
            <a:extLst>
              <a:ext uri="{FF2B5EF4-FFF2-40B4-BE49-F238E27FC236}">
                <a16:creationId xmlns:a16="http://schemas.microsoft.com/office/drawing/2014/main" id="{E2BB9D25-48FD-8C93-AB9E-E1B1F136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59" y="0"/>
            <a:ext cx="3595441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ial Brain Cells, Long in Neurons' Shadow, Reveal Hidden Powers | Quanta  Magazine">
            <a:extLst>
              <a:ext uri="{FF2B5EF4-FFF2-40B4-BE49-F238E27FC236}">
                <a16:creationId xmlns:a16="http://schemas.microsoft.com/office/drawing/2014/main" id="{5A0DD2BB-9A39-FD6C-22A8-7D460ACE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5" y="4362344"/>
            <a:ext cx="3082282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3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40A8-3CDF-2B23-E7BE-16CCAC83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5" y="-66643"/>
            <a:ext cx="8610600" cy="1293028"/>
          </a:xfrm>
        </p:spPr>
        <p:txBody>
          <a:bodyPr/>
          <a:lstStyle/>
          <a:p>
            <a:r>
              <a:rPr lang="en-US" dirty="0"/>
              <a:t>Meningioma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2BDB-8255-699D-D943-EFA7CC83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venir LT Std"/>
              </a:rPr>
              <a:t>The beginnings of this growth typically form in the meninges, which are membranes surrounding and protecting the brain.</a:t>
            </a:r>
            <a:endParaRPr lang="en-US" dirty="0"/>
          </a:p>
        </p:txBody>
      </p:sp>
      <p:pic>
        <p:nvPicPr>
          <p:cNvPr id="4098" name="Picture 2" descr="Diagram showing where certain meningiomas are located">
            <a:extLst>
              <a:ext uri="{FF2B5EF4-FFF2-40B4-BE49-F238E27FC236}">
                <a16:creationId xmlns:a16="http://schemas.microsoft.com/office/drawing/2014/main" id="{1B8D560F-764D-776B-F566-7F030A5E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0"/>
            <a:ext cx="2895600" cy="21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4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E535-C119-1488-F081-648732FB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05" y="-48638"/>
            <a:ext cx="8610600" cy="1293028"/>
          </a:xfrm>
        </p:spPr>
        <p:txBody>
          <a:bodyPr/>
          <a:lstStyle/>
          <a:p>
            <a:r>
              <a:rPr lang="en-US" dirty="0"/>
              <a:t>Pituitary tumor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C720B-1149-4705-FFDA-15A8BF17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76" y="2488780"/>
            <a:ext cx="10820400" cy="402412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Noto Sans" panose="020B0502040504020204" pitchFamily="34" charset="0"/>
              </a:rPr>
              <a:t>The pituitary gland is a small, pea-sized organ in the brain.</a:t>
            </a:r>
          </a:p>
          <a:p>
            <a:r>
              <a:rPr lang="en-US" b="0" i="0" dirty="0"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is located behind the back of the nose.</a:t>
            </a:r>
            <a:r>
              <a:rPr lang="en-US" b="0" i="0" dirty="0">
                <a:effectLst/>
                <a:latin typeface="Noto Sans" panose="020B0502040504020204" pitchFamily="34" charset="0"/>
              </a:rPr>
              <a:t>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other glands and many functions in your body.</a:t>
            </a:r>
            <a:endParaRPr lang="en-US" dirty="0">
              <a:solidFill>
                <a:srgbClr val="000000"/>
              </a:solidFill>
              <a:latin typeface="Noto Sans" panose="020B0502040504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are not cancerous (benign).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But they can cause the pituitary to make too few or too many hormones, causing problems in the body.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Many pituitary tumors will also press against the nearby optic nerves. This can cause vision problems.</a:t>
            </a:r>
            <a:endParaRPr lang="en-US" dirty="0"/>
          </a:p>
        </p:txBody>
      </p:sp>
      <p:pic>
        <p:nvPicPr>
          <p:cNvPr id="5122" name="Picture 2" descr="Risk Factors for Pituitary Tumors">
            <a:extLst>
              <a:ext uri="{FF2B5EF4-FFF2-40B4-BE49-F238E27FC236}">
                <a16:creationId xmlns:a16="http://schemas.microsoft.com/office/drawing/2014/main" id="{D61C3478-6932-A779-FCEA-F02460C3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0"/>
            <a:ext cx="2895600" cy="24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9D2C-9EE0-5BBA-9E31-E7608E12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97929"/>
            <a:ext cx="8610600" cy="1293028"/>
          </a:xfrm>
        </p:spPr>
        <p:txBody>
          <a:bodyPr/>
          <a:lstStyle/>
          <a:p>
            <a:r>
              <a:rPr lang="en-US" dirty="0"/>
              <a:t>Proportion of train and test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3975B-0DA3-1ECF-CF1D-77709DDE0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906" y="2193925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B388-B2FA-DAA5-C7F4-09668C8D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B10DA-77D2-603E-EE7A-3E7536076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535" y="0"/>
            <a:ext cx="873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62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11720</TotalTime>
  <Words>451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LT Std</vt:lpstr>
      <vt:lpstr>Century Gothic</vt:lpstr>
      <vt:lpstr>Google Sans</vt:lpstr>
      <vt:lpstr>Noto Sans</vt:lpstr>
      <vt:lpstr>Wingdings</vt:lpstr>
      <vt:lpstr>Vapor Trail</vt:lpstr>
      <vt:lpstr>Brain Tumor Classification</vt:lpstr>
      <vt:lpstr>Brain tumors</vt:lpstr>
      <vt:lpstr>We will concentrate on 3</vt:lpstr>
      <vt:lpstr>Glioma</vt:lpstr>
      <vt:lpstr>Meningioma</vt:lpstr>
      <vt:lpstr>Pituitary tumor</vt:lpstr>
      <vt:lpstr>Proportion of train and test datasets</vt:lpstr>
      <vt:lpstr>The classes are balanced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4</cp:revision>
  <dcterms:created xsi:type="dcterms:W3CDTF">2023-07-17T17:34:13Z</dcterms:created>
  <dcterms:modified xsi:type="dcterms:W3CDTF">2023-07-26T18:10:45Z</dcterms:modified>
</cp:coreProperties>
</file>